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58" r:id="rId12"/>
    <p:sldId id="262" r:id="rId13"/>
    <p:sldId id="268" r:id="rId14"/>
    <p:sldId id="272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73B8A1-02EC-48AB-9F54-9A7EE662EE81}" v="18" dt="2026-06-12T13:17:55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9" autoAdjust="0"/>
    <p:restoredTop sz="94660"/>
  </p:normalViewPr>
  <p:slideViewPr>
    <p:cSldViewPr snapToGrid="0">
      <p:cViewPr varScale="1">
        <p:scale>
          <a:sx n="78" d="100"/>
          <a:sy n="78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SELLEK Noam 1 Ext DTOF/PFC" userId="fb2c25ac-3a09-458d-951e-dba5457189a8" providerId="ADAL" clId="{8708BAF4-5F46-4CC5-AACB-FD0F1E3B79CD}"/>
    <pc:docChg chg="undo custSel mod addSld delSld modSld sldOrd modMainMaster">
      <pc:chgData name="MSELLEK Noam 1 Ext DTOF/PFC" userId="fb2c25ac-3a09-458d-951e-dba5457189a8" providerId="ADAL" clId="{8708BAF4-5F46-4CC5-AACB-FD0F1E3B79CD}" dt="2026-06-12T13:18:20.364" v="7534" actId="20577"/>
      <pc:docMkLst>
        <pc:docMk/>
      </pc:docMkLst>
      <pc:sldChg chg="del ord">
        <pc:chgData name="MSELLEK Noam 1 Ext DTOF/PFC" userId="fb2c25ac-3a09-458d-951e-dba5457189a8" providerId="ADAL" clId="{8708BAF4-5F46-4CC5-AACB-FD0F1E3B79CD}" dt="2026-06-12T13:18:01.449" v="7532" actId="47"/>
        <pc:sldMkLst>
          <pc:docMk/>
          <pc:sldMk cId="748594488" sldId="257"/>
        </pc:sldMkLst>
      </pc:sldChg>
      <pc:sldChg chg="addSp delSp modSp add mod ord">
        <pc:chgData name="MSELLEK Noam 1 Ext DTOF/PFC" userId="fb2c25ac-3a09-458d-951e-dba5457189a8" providerId="ADAL" clId="{8708BAF4-5F46-4CC5-AACB-FD0F1E3B79CD}" dt="2026-06-12T13:18:20.364" v="7534" actId="20577"/>
        <pc:sldMkLst>
          <pc:docMk/>
          <pc:sldMk cId="793977187" sldId="273"/>
        </pc:sldMkLst>
        <pc:spChg chg="add mod">
          <ac:chgData name="MSELLEK Noam 1 Ext DTOF/PFC" userId="fb2c25ac-3a09-458d-951e-dba5457189a8" providerId="ADAL" clId="{8708BAF4-5F46-4CC5-AACB-FD0F1E3B79CD}" dt="2026-06-12T13:17:55.560" v="7531"/>
          <ac:spMkLst>
            <pc:docMk/>
            <pc:sldMk cId="793977187" sldId="273"/>
            <ac:spMk id="3" creationId="{C6DC8E46-78B4-A569-18E4-A8107E694DAB}"/>
          </ac:spMkLst>
        </pc:spChg>
        <pc:spChg chg="del mod">
          <ac:chgData name="MSELLEK Noam 1 Ext DTOF/PFC" userId="fb2c25ac-3a09-458d-951e-dba5457189a8" providerId="ADAL" clId="{8708BAF4-5F46-4CC5-AACB-FD0F1E3B79CD}" dt="2026-06-12T13:17:55.560" v="7531"/>
          <ac:spMkLst>
            <pc:docMk/>
            <pc:sldMk cId="793977187" sldId="273"/>
            <ac:spMk id="4" creationId="{26A18E3A-3B25-2CA4-3302-20CC77F75C15}"/>
          </ac:spMkLst>
        </pc:spChg>
        <pc:spChg chg="mod">
          <ac:chgData name="MSELLEK Noam 1 Ext DTOF/PFC" userId="fb2c25ac-3a09-458d-951e-dba5457189a8" providerId="ADAL" clId="{8708BAF4-5F46-4CC5-AACB-FD0F1E3B79CD}" dt="2026-06-12T13:18:20.364" v="7534" actId="20577"/>
          <ac:spMkLst>
            <pc:docMk/>
            <pc:sldMk cId="793977187" sldId="273"/>
            <ac:spMk id="5" creationId="{548DDFD4-6953-53E7-8791-8E2C64FD03AB}"/>
          </ac:spMkLst>
        </pc:spChg>
      </pc:sldChg>
      <pc:sldChg chg="delSp modSp add mod">
        <pc:chgData name="MSELLEK Noam 1 Ext DTOF/PFC" userId="fb2c25ac-3a09-458d-951e-dba5457189a8" providerId="ADAL" clId="{8708BAF4-5F46-4CC5-AACB-FD0F1E3B79CD}" dt="2026-06-12T12:24:52.805" v="1099" actId="6549"/>
        <pc:sldMkLst>
          <pc:docMk/>
          <pc:sldMk cId="3844944909" sldId="274"/>
        </pc:sldMkLst>
        <pc:spChg chg="mod">
          <ac:chgData name="MSELLEK Noam 1 Ext DTOF/PFC" userId="fb2c25ac-3a09-458d-951e-dba5457189a8" providerId="ADAL" clId="{8708BAF4-5F46-4CC5-AACB-FD0F1E3B79CD}" dt="2026-06-12T12:22:31.172" v="1077" actId="14100"/>
          <ac:spMkLst>
            <pc:docMk/>
            <pc:sldMk cId="3844944909" sldId="274"/>
            <ac:spMk id="2" creationId="{E5A80005-115F-BE72-4A91-265F5DCA11A0}"/>
          </ac:spMkLst>
        </pc:spChg>
        <pc:spChg chg="mod">
          <ac:chgData name="MSELLEK Noam 1 Ext DTOF/PFC" userId="fb2c25ac-3a09-458d-951e-dba5457189a8" providerId="ADAL" clId="{8708BAF4-5F46-4CC5-AACB-FD0F1E3B79CD}" dt="2026-06-12T12:24:52.805" v="1099" actId="6549"/>
          <ac:spMkLst>
            <pc:docMk/>
            <pc:sldMk cId="3844944909" sldId="274"/>
            <ac:spMk id="3" creationId="{0FDA8321-3CAF-CF52-9121-0A8CDE803F16}"/>
          </ac:spMkLst>
        </pc:spChg>
        <pc:spChg chg="del">
          <ac:chgData name="MSELLEK Noam 1 Ext DTOF/PFC" userId="fb2c25ac-3a09-458d-951e-dba5457189a8" providerId="ADAL" clId="{8708BAF4-5F46-4CC5-AACB-FD0F1E3B79CD}" dt="2026-06-12T12:15:17.220" v="478" actId="478"/>
          <ac:spMkLst>
            <pc:docMk/>
            <pc:sldMk cId="3844944909" sldId="274"/>
            <ac:spMk id="6" creationId="{A99B3394-93F5-16E4-86C6-906D4B3083B2}"/>
          </ac:spMkLst>
        </pc:spChg>
        <pc:picChg chg="del">
          <ac:chgData name="MSELLEK Noam 1 Ext DTOF/PFC" userId="fb2c25ac-3a09-458d-951e-dba5457189a8" providerId="ADAL" clId="{8708BAF4-5F46-4CC5-AACB-FD0F1E3B79CD}" dt="2026-06-12T12:19:02.328" v="837" actId="478"/>
          <ac:picMkLst>
            <pc:docMk/>
            <pc:sldMk cId="3844944909" sldId="274"/>
            <ac:picMk id="5" creationId="{FE31F489-23E0-44D9-0417-763B9AAFB1B7}"/>
          </ac:picMkLst>
        </pc:picChg>
      </pc:sldChg>
      <pc:sldChg chg="delSp modSp add del mod setBg delDesignElem">
        <pc:chgData name="MSELLEK Noam 1 Ext DTOF/PFC" userId="fb2c25ac-3a09-458d-951e-dba5457189a8" providerId="ADAL" clId="{8708BAF4-5F46-4CC5-AACB-FD0F1E3B79CD}" dt="2026-06-12T12:27:28.496" v="1236" actId="47"/>
        <pc:sldMkLst>
          <pc:docMk/>
          <pc:sldMk cId="1390925084" sldId="275"/>
        </pc:sldMkLst>
        <pc:spChg chg="mod">
          <ac:chgData name="MSELLEK Noam 1 Ext DTOF/PFC" userId="fb2c25ac-3a09-458d-951e-dba5457189a8" providerId="ADAL" clId="{8708BAF4-5F46-4CC5-AACB-FD0F1E3B79CD}" dt="2026-06-12T12:27:07.389" v="1234" actId="20577"/>
          <ac:spMkLst>
            <pc:docMk/>
            <pc:sldMk cId="1390925084" sldId="275"/>
            <ac:spMk id="2" creationId="{EE841668-C501-3227-D57C-7A20B7803837}"/>
          </ac:spMkLst>
        </pc:spChg>
        <pc:spChg chg="mod">
          <ac:chgData name="MSELLEK Noam 1 Ext DTOF/PFC" userId="fb2c25ac-3a09-458d-951e-dba5457189a8" providerId="ADAL" clId="{8708BAF4-5F46-4CC5-AACB-FD0F1E3B79CD}" dt="2026-06-12T12:27:16.416" v="1235" actId="1076"/>
          <ac:spMkLst>
            <pc:docMk/>
            <pc:sldMk cId="1390925084" sldId="275"/>
            <ac:spMk id="3" creationId="{39CCA46C-4D6D-D5B4-4925-F5D1CD7B3F02}"/>
          </ac:spMkLst>
        </pc:spChg>
        <pc:spChg chg="del">
          <ac:chgData name="MSELLEK Noam 1 Ext DTOF/PFC" userId="fb2c25ac-3a09-458d-951e-dba5457189a8" providerId="ADAL" clId="{8708BAF4-5F46-4CC5-AACB-FD0F1E3B79CD}" dt="2026-06-12T12:22:37.092" v="1079"/>
          <ac:spMkLst>
            <pc:docMk/>
            <pc:sldMk cId="1390925084" sldId="275"/>
            <ac:spMk id="10" creationId="{3C953498-4689-C14D-7B3B-2413E70AD288}"/>
          </ac:spMkLst>
        </pc:spChg>
        <pc:spChg chg="del">
          <ac:chgData name="MSELLEK Noam 1 Ext DTOF/PFC" userId="fb2c25ac-3a09-458d-951e-dba5457189a8" providerId="ADAL" clId="{8708BAF4-5F46-4CC5-AACB-FD0F1E3B79CD}" dt="2026-06-12T12:22:37.092" v="1079"/>
          <ac:spMkLst>
            <pc:docMk/>
            <pc:sldMk cId="1390925084" sldId="275"/>
            <ac:spMk id="12" creationId="{9D8B5916-D3D5-DFCA-633A-0E28104E7791}"/>
          </ac:spMkLst>
        </pc:spChg>
        <pc:spChg chg="del">
          <ac:chgData name="MSELLEK Noam 1 Ext DTOF/PFC" userId="fb2c25ac-3a09-458d-951e-dba5457189a8" providerId="ADAL" clId="{8708BAF4-5F46-4CC5-AACB-FD0F1E3B79CD}" dt="2026-06-12T12:22:37.092" v="1079"/>
          <ac:spMkLst>
            <pc:docMk/>
            <pc:sldMk cId="1390925084" sldId="275"/>
            <ac:spMk id="14" creationId="{B742F881-04EC-90D4-AB21-00ECAF0EE3E1}"/>
          </ac:spMkLst>
        </pc:spChg>
      </pc:sldChg>
      <pc:sldChg chg="addSp modSp add mod">
        <pc:chgData name="MSELLEK Noam 1 Ext DTOF/PFC" userId="fb2c25ac-3a09-458d-951e-dba5457189a8" providerId="ADAL" clId="{8708BAF4-5F46-4CC5-AACB-FD0F1E3B79CD}" dt="2026-06-12T12:35:17.852" v="2157" actId="20577"/>
        <pc:sldMkLst>
          <pc:docMk/>
          <pc:sldMk cId="3156254426" sldId="275"/>
        </pc:sldMkLst>
        <pc:spChg chg="mod">
          <ac:chgData name="MSELLEK Noam 1 Ext DTOF/PFC" userId="fb2c25ac-3a09-458d-951e-dba5457189a8" providerId="ADAL" clId="{8708BAF4-5F46-4CC5-AACB-FD0F1E3B79CD}" dt="2026-06-12T12:33:20.816" v="2130" actId="1076"/>
          <ac:spMkLst>
            <pc:docMk/>
            <pc:sldMk cId="3156254426" sldId="275"/>
            <ac:spMk id="2" creationId="{6A6A200A-5209-A314-52AD-E2681FDFC8CC}"/>
          </ac:spMkLst>
        </pc:spChg>
        <pc:spChg chg="mod">
          <ac:chgData name="MSELLEK Noam 1 Ext DTOF/PFC" userId="fb2c25ac-3a09-458d-951e-dba5457189a8" providerId="ADAL" clId="{8708BAF4-5F46-4CC5-AACB-FD0F1E3B79CD}" dt="2026-06-12T12:34:18.630" v="2141" actId="1076"/>
          <ac:spMkLst>
            <pc:docMk/>
            <pc:sldMk cId="3156254426" sldId="275"/>
            <ac:spMk id="3" creationId="{9E73ADE5-BA82-1B51-8376-C2D20292F2F8}"/>
          </ac:spMkLst>
        </pc:spChg>
        <pc:spChg chg="add mod">
          <ac:chgData name="MSELLEK Noam 1 Ext DTOF/PFC" userId="fb2c25ac-3a09-458d-951e-dba5457189a8" providerId="ADAL" clId="{8708BAF4-5F46-4CC5-AACB-FD0F1E3B79CD}" dt="2026-06-12T12:35:17.852" v="2157" actId="20577"/>
          <ac:spMkLst>
            <pc:docMk/>
            <pc:sldMk cId="3156254426" sldId="275"/>
            <ac:spMk id="5" creationId="{C580994B-9607-9980-2795-F87AB8C1BC98}"/>
          </ac:spMkLst>
        </pc:spChg>
        <pc:spChg chg="add mod">
          <ac:chgData name="MSELLEK Noam 1 Ext DTOF/PFC" userId="fb2c25ac-3a09-458d-951e-dba5457189a8" providerId="ADAL" clId="{8708BAF4-5F46-4CC5-AACB-FD0F1E3B79CD}" dt="2026-06-12T12:34:55.249" v="2149" actId="122"/>
          <ac:spMkLst>
            <pc:docMk/>
            <pc:sldMk cId="3156254426" sldId="275"/>
            <ac:spMk id="7" creationId="{79EA1CBD-FBDE-AE47-ADF7-AC324ABE9DB0}"/>
          </ac:spMkLst>
        </pc:spChg>
      </pc:sldChg>
      <pc:sldChg chg="delSp add del setBg delDesignElem">
        <pc:chgData name="MSELLEK Noam 1 Ext DTOF/PFC" userId="fb2c25ac-3a09-458d-951e-dba5457189a8" providerId="ADAL" clId="{8708BAF4-5F46-4CC5-AACB-FD0F1E3B79CD}" dt="2026-06-12T12:27:35.594" v="1239" actId="47"/>
        <pc:sldMkLst>
          <pc:docMk/>
          <pc:sldMk cId="3218717252" sldId="275"/>
        </pc:sldMkLst>
        <pc:spChg chg="del">
          <ac:chgData name="MSELLEK Noam 1 Ext DTOF/PFC" userId="fb2c25ac-3a09-458d-951e-dba5457189a8" providerId="ADAL" clId="{8708BAF4-5F46-4CC5-AACB-FD0F1E3B79CD}" dt="2026-06-12T12:27:31.544" v="1238"/>
          <ac:spMkLst>
            <pc:docMk/>
            <pc:sldMk cId="3218717252" sldId="275"/>
            <ac:spMk id="10" creationId="{78D45E07-6BED-22CA-BEDF-C2C84FAAAA62}"/>
          </ac:spMkLst>
        </pc:spChg>
        <pc:spChg chg="del">
          <ac:chgData name="MSELLEK Noam 1 Ext DTOF/PFC" userId="fb2c25ac-3a09-458d-951e-dba5457189a8" providerId="ADAL" clId="{8708BAF4-5F46-4CC5-AACB-FD0F1E3B79CD}" dt="2026-06-12T12:27:31.544" v="1238"/>
          <ac:spMkLst>
            <pc:docMk/>
            <pc:sldMk cId="3218717252" sldId="275"/>
            <ac:spMk id="12" creationId="{A46531D1-FA64-7E43-1602-2321FA38FC26}"/>
          </ac:spMkLst>
        </pc:spChg>
        <pc:spChg chg="del">
          <ac:chgData name="MSELLEK Noam 1 Ext DTOF/PFC" userId="fb2c25ac-3a09-458d-951e-dba5457189a8" providerId="ADAL" clId="{8708BAF4-5F46-4CC5-AACB-FD0F1E3B79CD}" dt="2026-06-12T12:27:31.544" v="1238"/>
          <ac:spMkLst>
            <pc:docMk/>
            <pc:sldMk cId="3218717252" sldId="275"/>
            <ac:spMk id="14" creationId="{3995A385-D848-69AC-ED5A-F91ECA2BBEFE}"/>
          </ac:spMkLst>
        </pc:spChg>
      </pc:sldChg>
      <pc:sldChg chg="modSp add mod">
        <pc:chgData name="MSELLEK Noam 1 Ext DTOF/PFC" userId="fb2c25ac-3a09-458d-951e-dba5457189a8" providerId="ADAL" clId="{8708BAF4-5F46-4CC5-AACB-FD0F1E3B79CD}" dt="2026-06-12T12:41:11.469" v="2940" actId="20577"/>
        <pc:sldMkLst>
          <pc:docMk/>
          <pc:sldMk cId="2263866628" sldId="276"/>
        </pc:sldMkLst>
        <pc:spChg chg="mod">
          <ac:chgData name="MSELLEK Noam 1 Ext DTOF/PFC" userId="fb2c25ac-3a09-458d-951e-dba5457189a8" providerId="ADAL" clId="{8708BAF4-5F46-4CC5-AACB-FD0F1E3B79CD}" dt="2026-06-12T12:40:48.237" v="2842" actId="20577"/>
          <ac:spMkLst>
            <pc:docMk/>
            <pc:sldMk cId="2263866628" sldId="276"/>
            <ac:spMk id="2" creationId="{B9741EC8-A470-3963-1F57-3D095EA3FC2C}"/>
          </ac:spMkLst>
        </pc:spChg>
        <pc:spChg chg="mod">
          <ac:chgData name="MSELLEK Noam 1 Ext DTOF/PFC" userId="fb2c25ac-3a09-458d-951e-dba5457189a8" providerId="ADAL" clId="{8708BAF4-5F46-4CC5-AACB-FD0F1E3B79CD}" dt="2026-06-12T12:41:11.469" v="2940" actId="20577"/>
          <ac:spMkLst>
            <pc:docMk/>
            <pc:sldMk cId="2263866628" sldId="276"/>
            <ac:spMk id="3" creationId="{1032646C-E2EB-F776-247E-06A0E45124F0}"/>
          </ac:spMkLst>
        </pc:spChg>
      </pc:sldChg>
      <pc:sldChg chg="modSp add mod">
        <pc:chgData name="MSELLEK Noam 1 Ext DTOF/PFC" userId="fb2c25ac-3a09-458d-951e-dba5457189a8" providerId="ADAL" clId="{8708BAF4-5F46-4CC5-AACB-FD0F1E3B79CD}" dt="2026-06-12T12:49:50.974" v="4170" actId="20577"/>
        <pc:sldMkLst>
          <pc:docMk/>
          <pc:sldMk cId="750509286" sldId="277"/>
        </pc:sldMkLst>
        <pc:spChg chg="mod">
          <ac:chgData name="MSELLEK Noam 1 Ext DTOF/PFC" userId="fb2c25ac-3a09-458d-951e-dba5457189a8" providerId="ADAL" clId="{8708BAF4-5F46-4CC5-AACB-FD0F1E3B79CD}" dt="2026-06-12T12:43:30.844" v="3260" actId="1076"/>
          <ac:spMkLst>
            <pc:docMk/>
            <pc:sldMk cId="750509286" sldId="277"/>
            <ac:spMk id="2" creationId="{30B1E2FD-3CAB-9A2B-FA0E-5C0EA038A8AB}"/>
          </ac:spMkLst>
        </pc:spChg>
        <pc:spChg chg="mod">
          <ac:chgData name="MSELLEK Noam 1 Ext DTOF/PFC" userId="fb2c25ac-3a09-458d-951e-dba5457189a8" providerId="ADAL" clId="{8708BAF4-5F46-4CC5-AACB-FD0F1E3B79CD}" dt="2026-06-12T12:49:50.974" v="4170" actId="20577"/>
          <ac:spMkLst>
            <pc:docMk/>
            <pc:sldMk cId="750509286" sldId="277"/>
            <ac:spMk id="3" creationId="{E5640D48-453A-B1F0-8DB2-B8E5388F77A9}"/>
          </ac:spMkLst>
        </pc:spChg>
      </pc:sldChg>
      <pc:sldChg chg="addSp delSp modSp add mod">
        <pc:chgData name="MSELLEK Noam 1 Ext DTOF/PFC" userId="fb2c25ac-3a09-458d-951e-dba5457189a8" providerId="ADAL" clId="{8708BAF4-5F46-4CC5-AACB-FD0F1E3B79CD}" dt="2026-06-12T12:54:31.585" v="4789" actId="22"/>
        <pc:sldMkLst>
          <pc:docMk/>
          <pc:sldMk cId="2485168091" sldId="278"/>
        </pc:sldMkLst>
        <pc:spChg chg="mod">
          <ac:chgData name="MSELLEK Noam 1 Ext DTOF/PFC" userId="fb2c25ac-3a09-458d-951e-dba5457189a8" providerId="ADAL" clId="{8708BAF4-5F46-4CC5-AACB-FD0F1E3B79CD}" dt="2026-06-12T12:51:13.788" v="4238" actId="20577"/>
          <ac:spMkLst>
            <pc:docMk/>
            <pc:sldMk cId="2485168091" sldId="278"/>
            <ac:spMk id="2" creationId="{8B18E25D-2FA0-D336-87AF-702E70FA80CD}"/>
          </ac:spMkLst>
        </pc:spChg>
        <pc:spChg chg="mod">
          <ac:chgData name="MSELLEK Noam 1 Ext DTOF/PFC" userId="fb2c25ac-3a09-458d-951e-dba5457189a8" providerId="ADAL" clId="{8708BAF4-5F46-4CC5-AACB-FD0F1E3B79CD}" dt="2026-06-12T12:54:21.435" v="4787" actId="20577"/>
          <ac:spMkLst>
            <pc:docMk/>
            <pc:sldMk cId="2485168091" sldId="278"/>
            <ac:spMk id="3" creationId="{F77375FF-220E-0F03-BC8E-78414F4F1DD7}"/>
          </ac:spMkLst>
        </pc:spChg>
        <pc:spChg chg="add del">
          <ac:chgData name="MSELLEK Noam 1 Ext DTOF/PFC" userId="fb2c25ac-3a09-458d-951e-dba5457189a8" providerId="ADAL" clId="{8708BAF4-5F46-4CC5-AACB-FD0F1E3B79CD}" dt="2026-06-12T12:54:31.585" v="4789" actId="22"/>
          <ac:spMkLst>
            <pc:docMk/>
            <pc:sldMk cId="2485168091" sldId="278"/>
            <ac:spMk id="5" creationId="{6163B2AB-243B-EDEE-32C5-B0BEDD599646}"/>
          </ac:spMkLst>
        </pc:spChg>
      </pc:sldChg>
      <pc:sldChg chg="modSp add mod">
        <pc:chgData name="MSELLEK Noam 1 Ext DTOF/PFC" userId="fb2c25ac-3a09-458d-951e-dba5457189a8" providerId="ADAL" clId="{8708BAF4-5F46-4CC5-AACB-FD0F1E3B79CD}" dt="2026-06-12T13:02:49.519" v="5794" actId="20577"/>
        <pc:sldMkLst>
          <pc:docMk/>
          <pc:sldMk cId="1653015497" sldId="279"/>
        </pc:sldMkLst>
        <pc:spChg chg="mod">
          <ac:chgData name="MSELLEK Noam 1 Ext DTOF/PFC" userId="fb2c25ac-3a09-458d-951e-dba5457189a8" providerId="ADAL" clId="{8708BAF4-5F46-4CC5-AACB-FD0F1E3B79CD}" dt="2026-06-12T12:55:47.492" v="4937" actId="20577"/>
          <ac:spMkLst>
            <pc:docMk/>
            <pc:sldMk cId="1653015497" sldId="279"/>
            <ac:spMk id="2" creationId="{E95D1936-B07F-DC75-96FB-0786E67044CB}"/>
          </ac:spMkLst>
        </pc:spChg>
        <pc:spChg chg="mod">
          <ac:chgData name="MSELLEK Noam 1 Ext DTOF/PFC" userId="fb2c25ac-3a09-458d-951e-dba5457189a8" providerId="ADAL" clId="{8708BAF4-5F46-4CC5-AACB-FD0F1E3B79CD}" dt="2026-06-12T13:02:49.519" v="5794" actId="20577"/>
          <ac:spMkLst>
            <pc:docMk/>
            <pc:sldMk cId="1653015497" sldId="279"/>
            <ac:spMk id="3" creationId="{1AE48F23-CA54-5FAA-E621-FD028AEAB08A}"/>
          </ac:spMkLst>
        </pc:spChg>
      </pc:sldChg>
      <pc:sldChg chg="modSp add mod">
        <pc:chgData name="MSELLEK Noam 1 Ext DTOF/PFC" userId="fb2c25ac-3a09-458d-951e-dba5457189a8" providerId="ADAL" clId="{8708BAF4-5F46-4CC5-AACB-FD0F1E3B79CD}" dt="2026-06-12T13:12:31.916" v="6866" actId="20577"/>
        <pc:sldMkLst>
          <pc:docMk/>
          <pc:sldMk cId="4236391899" sldId="280"/>
        </pc:sldMkLst>
        <pc:spChg chg="mod">
          <ac:chgData name="MSELLEK Noam 1 Ext DTOF/PFC" userId="fb2c25ac-3a09-458d-951e-dba5457189a8" providerId="ADAL" clId="{8708BAF4-5F46-4CC5-AACB-FD0F1E3B79CD}" dt="2026-06-12T13:07:24.431" v="6021" actId="27636"/>
          <ac:spMkLst>
            <pc:docMk/>
            <pc:sldMk cId="4236391899" sldId="280"/>
            <ac:spMk id="2" creationId="{A56613F1-CC27-24EA-0F93-C013FDA3C840}"/>
          </ac:spMkLst>
        </pc:spChg>
        <pc:spChg chg="mod">
          <ac:chgData name="MSELLEK Noam 1 Ext DTOF/PFC" userId="fb2c25ac-3a09-458d-951e-dba5457189a8" providerId="ADAL" clId="{8708BAF4-5F46-4CC5-AACB-FD0F1E3B79CD}" dt="2026-06-12T13:12:31.916" v="6866" actId="20577"/>
          <ac:spMkLst>
            <pc:docMk/>
            <pc:sldMk cId="4236391899" sldId="280"/>
            <ac:spMk id="3" creationId="{5881997C-A8A7-C708-9E79-11AECB026AD1}"/>
          </ac:spMkLst>
        </pc:spChg>
      </pc:sldChg>
      <pc:sldChg chg="modSp add mod">
        <pc:chgData name="MSELLEK Noam 1 Ext DTOF/PFC" userId="fb2c25ac-3a09-458d-951e-dba5457189a8" providerId="ADAL" clId="{8708BAF4-5F46-4CC5-AACB-FD0F1E3B79CD}" dt="2026-06-12T13:17:33.529" v="7530" actId="20577"/>
        <pc:sldMkLst>
          <pc:docMk/>
          <pc:sldMk cId="3289028953" sldId="281"/>
        </pc:sldMkLst>
        <pc:spChg chg="mod">
          <ac:chgData name="MSELLEK Noam 1 Ext DTOF/PFC" userId="fb2c25ac-3a09-458d-951e-dba5457189a8" providerId="ADAL" clId="{8708BAF4-5F46-4CC5-AACB-FD0F1E3B79CD}" dt="2026-06-12T13:13:12.338" v="6903" actId="20577"/>
          <ac:spMkLst>
            <pc:docMk/>
            <pc:sldMk cId="3289028953" sldId="281"/>
            <ac:spMk id="2" creationId="{79580DF2-A00D-ED41-AA31-ED126C1D5EBC}"/>
          </ac:spMkLst>
        </pc:spChg>
        <pc:spChg chg="mod">
          <ac:chgData name="MSELLEK Noam 1 Ext DTOF/PFC" userId="fb2c25ac-3a09-458d-951e-dba5457189a8" providerId="ADAL" clId="{8708BAF4-5F46-4CC5-AACB-FD0F1E3B79CD}" dt="2026-06-12T13:17:33.529" v="7530" actId="20577"/>
          <ac:spMkLst>
            <pc:docMk/>
            <pc:sldMk cId="3289028953" sldId="281"/>
            <ac:spMk id="3" creationId="{90856847-0E1C-F883-865C-0BF051F82A09}"/>
          </ac:spMkLst>
        </pc:spChg>
      </pc:sldChg>
      <pc:sldMasterChg chg="addSp mod">
        <pc:chgData name="MSELLEK Noam 1 Ext DTOF/PFC" userId="fb2c25ac-3a09-458d-951e-dba5457189a8" providerId="ADAL" clId="{8708BAF4-5F46-4CC5-AACB-FD0F1E3B79CD}" dt="2026-06-12T11:56:59.566" v="1" actId="33475"/>
        <pc:sldMasterMkLst>
          <pc:docMk/>
          <pc:sldMasterMk cId="417002916" sldId="2147483648"/>
        </pc:sldMasterMkLst>
        <pc:spChg chg="add">
          <ac:chgData name="MSELLEK Noam 1 Ext DTOF/PFC" userId="fb2c25ac-3a09-458d-951e-dba5457189a8" providerId="ADAL" clId="{8708BAF4-5F46-4CC5-AACB-FD0F1E3B79CD}" dt="2026-06-12T11:56:59.566" v="1" actId="33475"/>
          <ac:spMkLst>
            <pc:docMk/>
            <pc:sldMasterMk cId="417002916" sldId="2147483648"/>
            <ac:spMk id="8" creationId="{8F663B02-253D-6166-20B6-8FB6E6F32CDE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0B3AC-9C14-4DA3-9F70-4201C1215DE6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503A1-1C04-4879-90A8-EC74C22A64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3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503A1-1C04-4879-90A8-EC74C22A64B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120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51F91A-822C-D3AF-E627-BB0EC9C98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AB5B59-4E13-2B31-0AF2-7C7BA6535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EF51EB-2C73-D1FA-68CE-0E8E33817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1C0CDE-9353-31C8-1322-7A024515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8D96A2-8607-E0F9-5CD5-E2079420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475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A2BB39-8D52-F397-C188-6CA55AB5F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4C1DE1F-AAE4-422E-0A2E-E610500F3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939E52-C10D-D8FE-CBC5-BE258F2CB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CB6B75-287A-6417-9995-8F6894E13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5C0C37-F45E-5A5F-9DF6-7A0F214AD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141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D87197C-FD1F-AF9A-849B-3E472C9076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02DC25-15B9-5A86-307B-FFDDA9483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277AE7-FA60-C86B-E5CC-F5DEC6DE0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69D288-04BC-620D-F345-5A434366F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ADC3A2-85F5-E3FB-720E-1349C39E7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140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7A9B91-0B08-C4C5-BC7E-F72F59A7E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FABAB3-138E-A3DE-B64B-E2C034B08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1FE26F-7410-197D-1DCD-9B3383A71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0F50E-DED8-C2D1-8EFF-EEB4E4274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DC1438-016E-7E83-53CC-D9CC374F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097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184457-FCF7-B988-546B-E7AB401EE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D8E1628-6067-400F-72E1-DC8C8131B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8A8ABA-1CB9-99E4-BE22-9FE7935DD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F0E6C9-2A80-114E-70C1-9AB322CF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39604E-5358-DF0F-8417-B3F6E6021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52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04A454-5841-1F16-6F55-892FFAF4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B17F08-9D10-54FC-AC27-0CD3E5292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45C8F7-2840-CC6C-6F1B-D5058025C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813E86-FDF6-864C-F7E3-D4531F77B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178EBB-778E-AD82-C17E-95E0E3BD2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CA53E4-2921-AE43-DA0C-95306DF91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42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A1B25C-DFD5-6F46-4459-362AFA3D8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B61B04-EC3B-B8F1-A581-6EE1EE934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B5337D-94AB-D983-1FAA-4FF7BB193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BE3465E-61C3-BADE-119F-0D6EDA167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F2F1E80-1A6D-9817-5A60-C5A8467DCA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29708A3-8551-6DDB-7FFA-2ECFF0844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3CF6172-C39B-40A0-DA23-79E772F37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5FBE19D-15A8-B00A-9E35-02F00F1AC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840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18B8B0-3B14-0077-CD26-2399A29CE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3CFEC9D-3B6A-1864-234F-37EFCAB3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1F599B8-C1EF-0C98-CD97-80E64F2F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EC6FB6-72A7-BA62-584F-F58633A10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11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F008FF6-C865-B131-4910-A7472DC58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6214263-F691-CA10-D6BA-D4D9AED03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C1DAFD-F546-43DA-9843-974A5190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843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BEAD15-B29E-53A9-3D8C-44D1F62A5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4BB18A-23D9-949C-FF83-2EFA8C446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08217F-0C48-67E1-59BB-21CCBE708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E544BF9-26A6-28F9-E6A6-E7DCAA224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82508-DC25-6C20-53C0-BD5D46489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8E017C1-6EAC-9892-7D4D-AF4DBE963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277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7C5A3E-9CF7-4E07-FD26-D4A9C357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834A6AE-B56B-E8F8-B36A-2256881EB5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2E62CEC-7E84-9182-519A-28DDE32E2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EC11AE-989D-A61C-2E24-4183F293D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0A0BDB-381E-B7F8-EEBE-0A75CCCD1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1286FE7-3566-08D2-56DB-E236A606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49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B721E5-3BBA-0E79-9900-B1DEDF16E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CA96EF-C179-E044-F6AE-F1E935AF2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AE8E5-58C0-8615-C160-76122D091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D3DC38-C4F1-4AF1-BB4D-A8C348A5B43E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8C7FED-4653-5AA2-259B-5DD39CA89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DE4B6B-5E8F-A40D-D8E2-48467CB43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F9F1DD-AC50-4840-B3D0-0309EFE36D0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F663B02-253D-6166-20B6-8FB6E6F32CD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649913" y="6672580"/>
            <a:ext cx="9207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800">
                <a:solidFill>
                  <a:srgbClr val="ED7D31">
                    <a:alpha val="50000"/>
                  </a:srgbClr>
                </a:solidFill>
                <a:latin typeface="Helvetica 75 Bold" panose="020B0804020202020204" pitchFamily="34" charset="0"/>
              </a:rPr>
              <a:t>Orange Restricted</a:t>
            </a:r>
          </a:p>
        </p:txBody>
      </p:sp>
    </p:spTree>
    <p:extLst>
      <p:ext uri="{BB962C8B-B14F-4D97-AF65-F5344CB8AC3E}">
        <p14:creationId xmlns:p14="http://schemas.microsoft.com/office/powerpoint/2010/main" val="417002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.adp.com/rhinfo/articles/2020/08/la-vertu-des-masques.aspx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nelly-margotton-8a166827/" TargetMode="External"/><Relationship Id="rId2" Type="http://schemas.openxmlformats.org/officeDocument/2006/relationships/hyperlink" Target="https://www.linkedin.com/in/noam-msellek-31232a4a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phedon-consult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02A509-1855-D247-FA0F-7BE2E7E629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 management des sourires polis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008D38B-822A-D491-C2FE-B39F2C0C15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Noam </a:t>
            </a:r>
            <a:r>
              <a:rPr lang="fr-FR" dirty="0" err="1"/>
              <a:t>Msellek</a:t>
            </a:r>
            <a:r>
              <a:rPr lang="fr-FR" dirty="0"/>
              <a:t> – SII</a:t>
            </a:r>
          </a:p>
          <a:p>
            <a:r>
              <a:rPr lang="fr-FR" dirty="0"/>
              <a:t>Nelly Margotton - Phédon</a:t>
            </a:r>
          </a:p>
        </p:txBody>
      </p:sp>
    </p:spTree>
    <p:extLst>
      <p:ext uri="{BB962C8B-B14F-4D97-AF65-F5344CB8AC3E}">
        <p14:creationId xmlns:p14="http://schemas.microsoft.com/office/powerpoint/2010/main" val="3738278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BAEF8B-9801-D147-7A59-D8032705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DB966-AD39-4353-90D4-A34DCDE30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580DF2-A00D-ED41-AA31-ED126C1D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859690"/>
            <a:ext cx="5753347" cy="900283"/>
          </a:xfrm>
        </p:spPr>
        <p:txBody>
          <a:bodyPr anchor="b">
            <a:normAutofit/>
          </a:bodyPr>
          <a:lstStyle/>
          <a:p>
            <a:r>
              <a:rPr lang="fr-FR" sz="2400" dirty="0"/>
              <a:t>Conclusion de la démonstration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195E78-8B91-D4C9-A2BD-125A94863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289C4A-EA2B-BB28-F59F-2CC110E46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856847-0E1C-F883-865C-0BF051F82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124685"/>
            <a:ext cx="10138534" cy="45724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800" b="1" dirty="0"/>
          </a:p>
          <a:p>
            <a:pPr marL="0" indent="0">
              <a:buNone/>
            </a:pPr>
            <a:r>
              <a:rPr lang="fr-FR" sz="1800" dirty="0"/>
              <a:t>La problématique des non-dits a été abordée ici par le biais de la valorisation.</a:t>
            </a:r>
            <a:br>
              <a:rPr lang="fr-FR" sz="1800" dirty="0"/>
            </a:br>
            <a:endParaRPr lang="fr-FR" sz="1800" dirty="0"/>
          </a:p>
          <a:p>
            <a:pPr marL="0" indent="0">
              <a:buNone/>
            </a:pPr>
            <a:r>
              <a:rPr lang="fr-FR" sz="1800" dirty="0"/>
              <a:t>Elle aurait pu être abordée par d’autres explications systémiques :</a:t>
            </a:r>
          </a:p>
          <a:p>
            <a:pPr>
              <a:buFontTx/>
              <a:buChar char="-"/>
            </a:pPr>
            <a:r>
              <a:rPr lang="fr-FR" sz="1800" dirty="0"/>
              <a:t>La culture d’entreprise</a:t>
            </a:r>
          </a:p>
          <a:p>
            <a:pPr>
              <a:buFontTx/>
              <a:buChar char="-"/>
            </a:pPr>
            <a:r>
              <a:rPr lang="fr-FR" sz="1800" dirty="0"/>
              <a:t>Le management</a:t>
            </a:r>
          </a:p>
          <a:p>
            <a:pPr>
              <a:buFontTx/>
              <a:buChar char="-"/>
            </a:pPr>
            <a:r>
              <a:rPr lang="fr-FR" sz="1800" dirty="0"/>
              <a:t>La robustesse des équipes (a contrario de l’habituelle robustesse des produits)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Mais aussi par ce que j’appelle la « </a:t>
            </a:r>
            <a:r>
              <a:rPr lang="fr-FR" sz="1800" b="1" dirty="0"/>
              <a:t>contre-valorisation</a:t>
            </a:r>
            <a:r>
              <a:rPr lang="fr-FR" sz="1800" dirty="0"/>
              <a:t> », ou comment apprendre à valoriser ce qui ne l’est pas, sous prétexte qu’on le tient, à tort, pour acquis.</a:t>
            </a:r>
            <a:br>
              <a:rPr lang="fr-FR" sz="1800" dirty="0"/>
            </a:b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289028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A5F649-6F56-49D5-B01D-5FB0FF07B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F1482E-6861-3DC5-122E-04AA13C24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368" y="2572052"/>
            <a:ext cx="6440632" cy="428594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2E1CAAE-E857-43C0-9C26-77FE12099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2524" y="1202472"/>
            <a:ext cx="6143510" cy="445305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CDF608-0194-4446-86EF-9E1C15F09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181" y="1718819"/>
            <a:ext cx="5069453" cy="18953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II - Que signifie « jouer un vrai rôle » dans une équipe agile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5F829D-46E5-C370-EFE7-F81351AD4E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2181" y="3706226"/>
            <a:ext cx="5069453" cy="1435828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16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Questionnements et éclairages philosophiques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BD8B17-8B14-4D08-AC6C-78D251EEB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88387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24F8AE-B4A5-47BE-923C-1B55AAA9A8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05067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11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B3D1AF-1386-700C-1117-40EEC15AC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Des équipes compétentes peuvent devenir expertes dans l'art de ne pas se dire les choses.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D3F23A-B47E-3FCB-2D0A-DE4F12E59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non-dits ne sont pas toujours un manque de courage. </a:t>
            </a:r>
          </a:p>
          <a:p>
            <a:r>
              <a:rPr lang="fr-FR" dirty="0"/>
              <a:t>Ils apparaissent aussi dans des équipes engagées et performantes. </a:t>
            </a:r>
          </a:p>
          <a:p>
            <a:r>
              <a:rPr lang="fr-FR" dirty="0"/>
              <a:t>Il est parfois plus simple de compenser que de parler.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Parchemin : vertical 3">
            <a:extLst>
              <a:ext uri="{FF2B5EF4-FFF2-40B4-BE49-F238E27FC236}">
                <a16:creationId xmlns:a16="http://schemas.microsoft.com/office/drawing/2014/main" id="{547FC3DD-6368-1062-6DBE-95A76B0E3620}"/>
              </a:ext>
            </a:extLst>
          </p:cNvPr>
          <p:cNvSpPr/>
          <p:nvPr/>
        </p:nvSpPr>
        <p:spPr>
          <a:xfrm>
            <a:off x="6629986" y="4016937"/>
            <a:ext cx="4536831" cy="2160026"/>
          </a:xfrm>
          <a:prstGeom prst="verticalScrol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Pourquoi est-il parfois plus facile de faire à la place de l'autre que de lui parler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62F2BA-9A35-2E52-578F-1AC60F6FA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97" y="4001294"/>
            <a:ext cx="4469203" cy="213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15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B962CF-61A3-4EF9-94F6-7C59B0329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39F203-8480-F129-5849-DFFAD379B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337"/>
            <a:ext cx="6797405" cy="1651404"/>
          </a:xfrm>
        </p:spPr>
        <p:txBody>
          <a:bodyPr>
            <a:normAutofit/>
          </a:bodyPr>
          <a:lstStyle/>
          <a:p>
            <a:r>
              <a:rPr lang="fr-FR" sz="4000"/>
              <a:t>Une équipe ne se réduit pas à un mécanisme.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F3046B-92AF-1BC4-DF5C-6C1FAFB3E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330"/>
            <a:ext cx="6797405" cy="3719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/>
              <a:t>Vocabulaire habituel utilisé en management :</a:t>
            </a:r>
          </a:p>
          <a:p>
            <a:pPr marL="457200" lvl="1" indent="0">
              <a:buNone/>
            </a:pPr>
            <a:r>
              <a:rPr lang="fr-FR" sz="2000"/>
              <a:t>« Optimiser » - « Fluidifier » - « Synchroniser » - « Réaligner » - « feed-back » - « résilience » - etc. : le même vocabulaire qu’en mécanique….</a:t>
            </a:r>
          </a:p>
          <a:p>
            <a:pPr marL="457200" lvl="1" indent="0">
              <a:buNone/>
            </a:pPr>
            <a:r>
              <a:rPr lang="fr-FR" sz="2000"/>
              <a:t>Et aussi : « mon équipe fonctionne ainsi », « c’est mon mode de fonctionnement », …</a:t>
            </a:r>
          </a:p>
          <a:p>
            <a:pPr marL="0" indent="0">
              <a:buNone/>
            </a:pPr>
            <a:r>
              <a:rPr lang="fr-FR" sz="2000" b="1"/>
              <a:t>Quand tout devient affaire de réglages, qui se sent encore légitime pour parler de ce qui ne se règle pas ?</a:t>
            </a:r>
          </a:p>
          <a:p>
            <a:r>
              <a:rPr lang="fr-FR" sz="2000"/>
              <a:t>Une équipe ne tient pas seulement grâce aux processus.</a:t>
            </a:r>
          </a:p>
          <a:p>
            <a:r>
              <a:rPr lang="fr-FR" sz="2000"/>
              <a:t>Elle tient aussi grâce aux rôles, aux relations et à la parole.</a:t>
            </a:r>
          </a:p>
          <a:p>
            <a:endParaRPr lang="fr-FR" sz="200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0FB467-3B2D-7E58-783D-9D1AF8F97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379" y="168168"/>
            <a:ext cx="2787976" cy="31681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B0401E-B5C6-9240-12B9-8180F7504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556" y="3582004"/>
            <a:ext cx="3995623" cy="265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61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40E93D9-F13F-4097-A159-E0A6CEBA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DD0308-C47E-6AC0-8474-5A26BF03A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16" y="444464"/>
            <a:ext cx="3420305" cy="1906317"/>
          </a:xfrm>
        </p:spPr>
        <p:txBody>
          <a:bodyPr>
            <a:normAutofit/>
          </a:bodyPr>
          <a:lstStyle/>
          <a:p>
            <a:pPr algn="ctr"/>
            <a:r>
              <a:rPr lang="fr-FR" sz="2800"/>
              <a:t>Quelques références pour penser les rôles…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086BAF-E758-11A2-C2C3-744A883FC4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61" r="25800" b="1"/>
          <a:stretch>
            <a:fillRect/>
          </a:stretch>
        </p:blipFill>
        <p:spPr>
          <a:xfrm>
            <a:off x="20" y="2768743"/>
            <a:ext cx="4278264" cy="408925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3D150B-ADB5-401D-8304-C7845A109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88DE32-E507-341F-FCC1-A8892D0C4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7169" y="678956"/>
            <a:ext cx="6963507" cy="4934054"/>
          </a:xfrm>
        </p:spPr>
        <p:txBody>
          <a:bodyPr anchor="ctr">
            <a:noAutofit/>
          </a:bodyPr>
          <a:lstStyle/>
          <a:p>
            <a:r>
              <a:rPr lang="fr-FR" sz="1600" b="1" dirty="0"/>
              <a:t>William Shakespeare : </a:t>
            </a:r>
            <a:r>
              <a:rPr lang="fr-FR" sz="1600" i="1" dirty="0"/>
              <a:t>« Le monde entier est un théâtre, et tous, hommes et femmes, n'en sont que les acteurs. »</a:t>
            </a:r>
            <a:endParaRPr lang="fr-FR" sz="1600" dirty="0"/>
          </a:p>
          <a:p>
            <a:pPr marL="0" indent="0">
              <a:buNone/>
            </a:pPr>
            <a:r>
              <a:rPr lang="fr-FR" sz="1600" dirty="0"/>
              <a:t>La vie collective suppose des rôles à tenir, à quitter et à réinventer.</a:t>
            </a:r>
          </a:p>
          <a:p>
            <a:pPr marL="0" indent="0">
              <a:buNone/>
            </a:pPr>
            <a:br>
              <a:rPr lang="fr-FR" sz="1600" dirty="0"/>
            </a:br>
            <a:endParaRPr lang="fr-FR" sz="1600" dirty="0"/>
          </a:p>
          <a:p>
            <a:r>
              <a:rPr lang="fr-FR" sz="1600" b="1" dirty="0"/>
              <a:t>Blaise Pascal : </a:t>
            </a:r>
            <a:r>
              <a:rPr lang="fr-FR" sz="1600" dirty="0"/>
              <a:t>Assumer pleinement son rôle sans jamais se confondre totalement avec lui.</a:t>
            </a:r>
          </a:p>
          <a:p>
            <a:pPr marL="0" indent="0">
              <a:buNone/>
            </a:pPr>
            <a:r>
              <a:rPr lang="fr-FR" sz="1600" dirty="0"/>
              <a:t>La « double pensée » : agir selon la place que l'on occupe tout en conservant la conscience de notre égalité fondamentale avec les autres.</a:t>
            </a:r>
          </a:p>
          <a:p>
            <a:pPr marL="0" indent="0">
              <a:buNone/>
            </a:pPr>
            <a:br>
              <a:rPr lang="fr-FR" sz="1600" dirty="0"/>
            </a:br>
            <a:endParaRPr lang="fr-FR" sz="1600" dirty="0"/>
          </a:p>
          <a:p>
            <a:r>
              <a:rPr lang="fr-FR" sz="1600" b="1" dirty="0"/>
              <a:t>Friedrich Nietzsche : </a:t>
            </a:r>
            <a:r>
              <a:rPr lang="fr-FR" sz="1600" i="1" dirty="0"/>
              <a:t>« Tout esprit profond a besoin d'un masque. »</a:t>
            </a:r>
            <a:endParaRPr lang="fr-FR" sz="1600" dirty="0"/>
          </a:p>
          <a:p>
            <a:pPr marL="0" indent="0">
              <a:buNone/>
            </a:pPr>
            <a:r>
              <a:rPr lang="fr-FR" sz="1600" dirty="0"/>
              <a:t>Le rôle n'est pas forcément l'opposé de l'authenticité ; il peut être une condition de la relation et de la vie collective.</a:t>
            </a:r>
          </a:p>
          <a:p>
            <a:pPr marL="0" indent="0">
              <a:buNone/>
            </a:pPr>
            <a:br>
              <a:rPr lang="fr-FR" sz="1600" dirty="0"/>
            </a:br>
            <a:endParaRPr lang="fr-FR" sz="1600" dirty="0"/>
          </a:p>
          <a:p>
            <a:r>
              <a:rPr lang="fr-FR" sz="1600" b="1" dirty="0" err="1"/>
              <a:t>Erving</a:t>
            </a:r>
            <a:r>
              <a:rPr lang="fr-FR" sz="1600" b="1" dirty="0"/>
              <a:t> Goffman : </a:t>
            </a:r>
            <a:r>
              <a:rPr lang="fr-FR" sz="1600" i="1" dirty="0"/>
              <a:t>« Tout le monde, toujours et partout, joue un rôle. »</a:t>
            </a:r>
            <a:endParaRPr lang="fr-FR" sz="1600" dirty="0"/>
          </a:p>
          <a:p>
            <a:pPr marL="0" indent="0">
              <a:buNone/>
            </a:pPr>
            <a:r>
              <a:rPr lang="fr-FR" sz="1600" dirty="0"/>
              <a:t>Les interactions sociales reposent sur des mises en scène, des ajustements et des rôles plus ou moins conscients.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590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81BCD2E2-3C65-B56B-6E81-E49EB6CE6FC0}"/>
              </a:ext>
            </a:extLst>
          </p:cNvPr>
          <p:cNvSpPr/>
          <p:nvPr/>
        </p:nvSpPr>
        <p:spPr>
          <a:xfrm>
            <a:off x="5711483" y="6024283"/>
            <a:ext cx="5359791" cy="7563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Comment jouer son rôle avec justesse ?</a:t>
            </a:r>
          </a:p>
        </p:txBody>
      </p:sp>
    </p:spTree>
    <p:extLst>
      <p:ext uri="{BB962C8B-B14F-4D97-AF65-F5344CB8AC3E}">
        <p14:creationId xmlns:p14="http://schemas.microsoft.com/office/powerpoint/2010/main" val="916001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0E93D9-F13F-4097-A159-E0A6CEBA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5911C6-08BE-CBD0-50D7-B5203958E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16" y="444464"/>
            <a:ext cx="3420305" cy="1906317"/>
          </a:xfrm>
        </p:spPr>
        <p:txBody>
          <a:bodyPr>
            <a:normAutofit/>
          </a:bodyPr>
          <a:lstStyle/>
          <a:p>
            <a:pPr algn="ctr"/>
            <a:r>
              <a:rPr lang="fr-FR" sz="2800"/>
              <a:t>Le problème n'est pas nécessairement d'oser parler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808D68-0FF8-71B3-7692-F3998CBD4D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378" r="1" b="1"/>
          <a:stretch>
            <a:fillRect/>
          </a:stretch>
        </p:blipFill>
        <p:spPr>
          <a:xfrm>
            <a:off x="20" y="2768743"/>
            <a:ext cx="4278264" cy="40892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3D150B-ADB5-401D-8304-C7845A109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B3BC1B-0B41-203E-567E-BCD673E6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646" y="678955"/>
            <a:ext cx="5586448" cy="54097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b="1" dirty="0"/>
              <a:t>Derrière le silence, le non-dit : </a:t>
            </a:r>
          </a:p>
          <a:p>
            <a:r>
              <a:rPr lang="fr-FR" sz="2000" dirty="0"/>
              <a:t>Est-ce à moi de le dire ? </a:t>
            </a:r>
          </a:p>
          <a:p>
            <a:r>
              <a:rPr lang="fr-FR" sz="2000" dirty="0"/>
              <a:t>Suis-je légitime ? </a:t>
            </a:r>
          </a:p>
          <a:p>
            <a:r>
              <a:rPr lang="fr-FR" sz="2000" dirty="0"/>
              <a:t>Est-ce mon rôle ? </a:t>
            </a:r>
          </a:p>
          <a:p>
            <a:pPr marL="0" indent="0">
              <a:buNone/>
            </a:pPr>
            <a:endParaRPr lang="fr-FR" sz="2000" b="1" dirty="0"/>
          </a:p>
          <a:p>
            <a:pPr marL="0" indent="0">
              <a:buNone/>
            </a:pPr>
            <a:r>
              <a:rPr lang="fr-FR" sz="2000" b="1" dirty="0"/>
              <a:t>Paradoxe</a:t>
            </a:r>
          </a:p>
          <a:p>
            <a:pPr marL="0" indent="0">
              <a:buNone/>
            </a:pPr>
            <a:r>
              <a:rPr lang="fr-FR" sz="2000" dirty="0"/>
              <a:t>On peut être très responsable techniquement tout en évitant certaines responsabilités relationnelles telles que</a:t>
            </a:r>
          </a:p>
          <a:p>
            <a:r>
              <a:rPr lang="fr-FR" sz="2000" dirty="0"/>
              <a:t>recadrer </a:t>
            </a:r>
          </a:p>
          <a:p>
            <a:r>
              <a:rPr lang="fr-FR" sz="2000" dirty="0"/>
              <a:t>exposer un désaccord </a:t>
            </a:r>
          </a:p>
          <a:p>
            <a:r>
              <a:rPr lang="fr-FR" sz="2000" dirty="0"/>
              <a:t>faire un feedback difficile</a:t>
            </a:r>
          </a:p>
          <a:p>
            <a:pPr marL="0" indent="0">
              <a:buNone/>
            </a:pPr>
            <a:r>
              <a:rPr lang="fr-FR" sz="2000" dirty="0"/>
              <a:t>Même si c’est bien supposé dans notre rôle, au service de la scène publique et collective.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590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512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0E93D9-F13F-4097-A159-E0A6CEBA8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A38DEDA-03F6-4B10-715E-054B076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16" y="444464"/>
            <a:ext cx="3420305" cy="1906317"/>
          </a:xfrm>
        </p:spPr>
        <p:txBody>
          <a:bodyPr>
            <a:normAutofit/>
          </a:bodyPr>
          <a:lstStyle/>
          <a:p>
            <a:pPr algn="ctr"/>
            <a:r>
              <a:rPr lang="fr-FR" sz="2800"/>
              <a:t>Parler vrai n'est pas dire tout ce que je pense.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9EF8A2-D6C1-BD76-996A-231E4D7D8E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15" r="20198" b="1"/>
          <a:stretch>
            <a:fillRect/>
          </a:stretch>
        </p:blipFill>
        <p:spPr>
          <a:xfrm>
            <a:off x="20" y="2768743"/>
            <a:ext cx="4278264" cy="40892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3D150B-ADB5-401D-8304-C7845A109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EE2442-EA81-21BF-0DFE-D17592256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646" y="678955"/>
            <a:ext cx="5586448" cy="54097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1700" b="1"/>
              <a:t>Parler vrai, </a:t>
            </a:r>
            <a:r>
              <a:rPr lang="fr-FR" sz="1700"/>
              <a:t>c'est :</a:t>
            </a:r>
          </a:p>
          <a:p>
            <a:r>
              <a:rPr lang="fr-FR" sz="1700"/>
              <a:t>une parole </a:t>
            </a:r>
            <a:r>
              <a:rPr lang="fr-FR" sz="1700" b="1"/>
              <a:t>adressée</a:t>
            </a:r>
            <a:r>
              <a:rPr lang="fr-FR" sz="1700"/>
              <a:t> (c’est-à-dire pensée pour une personne en particulier, avec l’intention d’être entendue et de produire quelque chose chez l’autre)</a:t>
            </a:r>
          </a:p>
          <a:p>
            <a:r>
              <a:rPr lang="fr-FR" sz="1700"/>
              <a:t>une parole exigeante </a:t>
            </a:r>
          </a:p>
          <a:p>
            <a:r>
              <a:rPr lang="fr-FR" sz="1700"/>
              <a:t>une parole qui fait le pari que l'autre peut apprendre </a:t>
            </a:r>
          </a:p>
          <a:p>
            <a:pPr marL="0" indent="0">
              <a:buNone/>
            </a:pPr>
            <a:endParaRPr lang="fr-FR" sz="1700" b="1"/>
          </a:p>
          <a:p>
            <a:pPr marL="0" indent="0">
              <a:buNone/>
            </a:pPr>
            <a:r>
              <a:rPr lang="fr-FR" sz="1700" b="1"/>
              <a:t>Le « parler vrai » suppose de la confiance : </a:t>
            </a:r>
            <a:r>
              <a:rPr lang="fr-FR" sz="1700"/>
              <a:t>croire que l'autre est capable d'entendre quelque chose et d'en faire quelque chose. Le non dit réduit au silence, le parler vrai crée des interlocuteurs. </a:t>
            </a:r>
          </a:p>
          <a:p>
            <a:pPr marL="0" indent="0">
              <a:buNone/>
            </a:pPr>
            <a:r>
              <a:rPr lang="fr-FR" sz="1700"/>
              <a:t>Pour maintenir la confiance, il s’agit de : </a:t>
            </a:r>
          </a:p>
          <a:p>
            <a:r>
              <a:rPr lang="fr-FR" sz="1700" b="1"/>
              <a:t>Jouer pleinement son rôle</a:t>
            </a:r>
          </a:p>
          <a:p>
            <a:r>
              <a:rPr lang="fr-FR" sz="1700"/>
              <a:t>Oser une parole juste au service du travail et du collectif.</a:t>
            </a:r>
          </a:p>
          <a:p>
            <a:endParaRPr lang="fr-FR" sz="1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590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552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18F4B4-3A1A-68D4-37FE-A8810C8AB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anchor="b">
            <a:normAutofit/>
          </a:bodyPr>
          <a:lstStyle/>
          <a:p>
            <a:r>
              <a:rPr lang="fr-FR" sz="2400"/>
              <a:t>Habiter pleinement son rôle et trouver une parole juste : cela s’apprend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81BEAD-42A6-DE86-D6F4-A0557786A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684095"/>
            <a:ext cx="4443154" cy="3492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/>
              <a:t>Cela suppose</a:t>
            </a:r>
          </a:p>
          <a:p>
            <a:r>
              <a:rPr lang="fr-FR" sz="1800"/>
              <a:t>de clarifier les rôles </a:t>
            </a:r>
          </a:p>
          <a:p>
            <a:r>
              <a:rPr lang="fr-FR" sz="1800"/>
              <a:t>de développer la confiance </a:t>
            </a:r>
          </a:p>
          <a:p>
            <a:r>
              <a:rPr lang="fr-FR" sz="1800"/>
              <a:t>d'accepter certaines tensions </a:t>
            </a:r>
          </a:p>
          <a:p>
            <a:r>
              <a:rPr lang="fr-FR" sz="1800"/>
              <a:t>de faire vivre le dialogue </a:t>
            </a:r>
          </a:p>
          <a:p>
            <a:pPr marL="0" indent="0">
              <a:buNone/>
            </a:pPr>
            <a:endParaRPr lang="fr-FR" sz="1800"/>
          </a:p>
          <a:p>
            <a:pPr marL="0" indent="0">
              <a:buNone/>
            </a:pPr>
            <a:r>
              <a:rPr lang="fr-FR" sz="1800" b="1"/>
              <a:t>Le dialogue est moins une technique qu'une pratique, moins une compétence individuelle qu'une construction collective.</a:t>
            </a:r>
          </a:p>
          <a:p>
            <a:endParaRPr lang="fr-FR" sz="180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A099CD-C7D6-4B60-94E8-5837D5395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816" y="644928"/>
            <a:ext cx="6440424" cy="55127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FB4D6B0-356E-15D6-AF50-6FC71DBD0926}"/>
              </a:ext>
            </a:extLst>
          </p:cNvPr>
          <p:cNvSpPr/>
          <p:nvPr/>
        </p:nvSpPr>
        <p:spPr>
          <a:xfrm>
            <a:off x="8767482" y="5680038"/>
            <a:ext cx="3291840" cy="952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Article pour compléter : L</a:t>
            </a:r>
            <a:r>
              <a:rPr lang="fr-FR" dirty="0">
                <a:hlinkClick r:id="rId3"/>
              </a:rPr>
              <a:t>a Vertu des masques, 2020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9135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B5632-01D7-00D6-BD05-136D8EE2E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178EDC-5F25-7C7A-5A3A-3A622668C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Intervenants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48DDFD4-6953-53E7-8791-8E2C64FD03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b="1" dirty="0">
                <a:hlinkClick r:id="rId2"/>
              </a:rPr>
              <a:t>Noam MSELLEK</a:t>
            </a:r>
            <a:endParaRPr lang="fr-FR" b="1" dirty="0"/>
          </a:p>
          <a:p>
            <a:pPr marL="0" indent="0">
              <a:buNone/>
            </a:pPr>
            <a:r>
              <a:rPr lang="fr-FR" b="1" dirty="0"/>
              <a:t>Consultant – Product </a:t>
            </a:r>
            <a:r>
              <a:rPr lang="fr-FR" b="1" dirty="0" err="1"/>
              <a:t>Owner</a:t>
            </a:r>
            <a:r>
              <a:rPr lang="fr-FR" b="1" dirty="0"/>
              <a:t>, Coach Agile et Mentor en management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J'accompagne les équipes et les organisations pour un meilleur produit, une meilleure communication, un management différent</a:t>
            </a:r>
          </a:p>
          <a:p>
            <a:pPr marL="0" indent="0">
              <a:buNone/>
            </a:pPr>
            <a:r>
              <a:rPr lang="fr-FR" b="1" dirty="0"/>
              <a:t>Thématiques de prédilection</a:t>
            </a:r>
            <a:endParaRPr lang="fr-FR" dirty="0"/>
          </a:p>
          <a:p>
            <a:r>
              <a:rPr lang="fr-FR" dirty="0"/>
              <a:t>Compréhension des besoins produits</a:t>
            </a:r>
          </a:p>
          <a:p>
            <a:r>
              <a:rPr lang="fr-FR" dirty="0"/>
              <a:t>Compréhension des besoins humains</a:t>
            </a:r>
          </a:p>
          <a:p>
            <a:r>
              <a:rPr lang="fr-FR" dirty="0"/>
              <a:t>Confiance et coopération </a:t>
            </a:r>
          </a:p>
          <a:p>
            <a:r>
              <a:rPr lang="fr-FR" dirty="0"/>
              <a:t>Décisions et engagement </a:t>
            </a:r>
          </a:p>
          <a:p>
            <a:r>
              <a:rPr lang="fr-FR" dirty="0"/>
              <a:t>Amélioration continue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C6DC8E46-78B4-A569-18E4-A8107E694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b="1" dirty="0">
                <a:hlinkClick r:id="rId3"/>
              </a:rPr>
              <a:t>Nelly Margotton</a:t>
            </a:r>
            <a:endParaRPr lang="fr-FR" b="1" dirty="0"/>
          </a:p>
          <a:p>
            <a:pPr marL="0" indent="0">
              <a:buNone/>
            </a:pPr>
            <a:r>
              <a:rPr lang="fr-FR" b="1" dirty="0"/>
              <a:t>Consultante – Philosophie appliquée, management, RH.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J'accompagne les équipes, managers et dirigeants pour les aider à prendre du recul sur leurs pratiques et à enrichir leur lecture des situations qu'ils rencontrent.</a:t>
            </a:r>
          </a:p>
          <a:p>
            <a:pPr marL="0" indent="0">
              <a:buNone/>
            </a:pPr>
            <a:r>
              <a:rPr lang="fr-FR" b="1" dirty="0"/>
              <a:t>Thématiques de prédilection</a:t>
            </a:r>
            <a:endParaRPr lang="fr-FR" dirty="0"/>
          </a:p>
          <a:p>
            <a:r>
              <a:rPr lang="fr-FR" dirty="0"/>
              <a:t>Dialogue et parole</a:t>
            </a:r>
          </a:p>
          <a:p>
            <a:r>
              <a:rPr lang="fr-FR" dirty="0"/>
              <a:t>Confiance et coopération </a:t>
            </a:r>
          </a:p>
          <a:p>
            <a:r>
              <a:rPr lang="fr-FR" dirty="0"/>
              <a:t>Responsabilité et engagement </a:t>
            </a:r>
          </a:p>
          <a:p>
            <a:r>
              <a:rPr lang="fr-FR" dirty="0"/>
              <a:t>Sens du travail et management</a:t>
            </a:r>
          </a:p>
          <a:p>
            <a:pPr marL="0" indent="0">
              <a:buNone/>
            </a:pPr>
            <a:r>
              <a:rPr lang="fr-FR" b="1" dirty="0">
                <a:hlinkClick r:id="rId4"/>
              </a:rPr>
              <a:t>www.phedon-consult.com</a:t>
            </a:r>
            <a:endParaRPr lang="fr-FR" b="1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3977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055155-D12E-3081-6DEE-09F3D66F7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68291C2-3ED8-D5C0-D168-0499D514E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5A80005-115F-BE72-4A91-265F5DCA1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8" y="720462"/>
            <a:ext cx="5448547" cy="1087819"/>
          </a:xfrm>
        </p:spPr>
        <p:txBody>
          <a:bodyPr anchor="b">
            <a:normAutofit/>
          </a:bodyPr>
          <a:lstStyle/>
          <a:p>
            <a:r>
              <a:rPr lang="fr-FR" sz="2400" dirty="0"/>
              <a:t>Description d’une équipe Agile, très à l’aise et performante dans son Train </a:t>
            </a:r>
            <a:r>
              <a:rPr lang="fr-FR" sz="2400" dirty="0" err="1"/>
              <a:t>SAFe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2B27B8-2330-8885-8BD9-0B081BDF2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74451B-6507-4BFA-37E4-861F5FD23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DA8321-3CAF-CF52-9121-0A8CDE803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124685"/>
            <a:ext cx="10138534" cy="45724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sz="1800" b="1" dirty="0"/>
          </a:p>
          <a:p>
            <a:r>
              <a:rPr lang="fr-FR" sz="1800" dirty="0"/>
              <a:t>Livraison continue de valeur</a:t>
            </a:r>
          </a:p>
          <a:p>
            <a:r>
              <a:rPr lang="fr-FR" sz="1800" dirty="0"/>
              <a:t>Respect des cérémonies Agile</a:t>
            </a:r>
          </a:p>
          <a:p>
            <a:r>
              <a:rPr lang="fr-FR" sz="1800" dirty="0"/>
              <a:t>Respect des artefacts </a:t>
            </a:r>
            <a:r>
              <a:rPr lang="fr-FR" sz="1800" dirty="0" err="1"/>
              <a:t>SAFe</a:t>
            </a:r>
            <a:endParaRPr lang="fr-FR" sz="1800" dirty="0"/>
          </a:p>
          <a:p>
            <a:r>
              <a:rPr lang="fr-FR" sz="1800" dirty="0"/>
              <a:t>Belles courbes de productivité</a:t>
            </a:r>
          </a:p>
          <a:p>
            <a:r>
              <a:rPr lang="fr-FR" sz="1800" dirty="0"/>
              <a:t>Engagements tenus</a:t>
            </a:r>
          </a:p>
          <a:p>
            <a:r>
              <a:rPr lang="fr-FR" sz="1800" dirty="0"/>
              <a:t>Grande adaptabilité</a:t>
            </a:r>
          </a:p>
          <a:p>
            <a:r>
              <a:rPr lang="fr-FR" sz="1800" dirty="0"/>
              <a:t>Challenge des besoins</a:t>
            </a:r>
          </a:p>
          <a:p>
            <a:r>
              <a:rPr lang="fr-FR" sz="1800" dirty="0"/>
              <a:t>Forte capacité à planifier, à décider</a:t>
            </a:r>
          </a:p>
          <a:p>
            <a:r>
              <a:rPr lang="fr-FR" sz="1800" dirty="0"/>
              <a:t>Grande propension à fédérer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Equipe dynamique, engagée, pleine de réussite, et qui satisfait toute la chaine </a:t>
            </a:r>
            <a:r>
              <a:rPr lang="fr-FR" sz="1800" b="1" dirty="0" err="1"/>
              <a:t>SAFe</a:t>
            </a:r>
            <a:r>
              <a:rPr lang="fr-FR" sz="1800" b="1" dirty="0"/>
              <a:t>, du PO au client, passant par RTE, PM, managers, …</a:t>
            </a:r>
          </a:p>
        </p:txBody>
      </p:sp>
    </p:spTree>
    <p:extLst>
      <p:ext uri="{BB962C8B-B14F-4D97-AF65-F5344CB8AC3E}">
        <p14:creationId xmlns:p14="http://schemas.microsoft.com/office/powerpoint/2010/main" val="3844944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163DBC-B151-EA25-F455-FBDD2283B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5D8447-938B-768A-76B8-04186E07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6A200A-5209-A314-52AD-E2681FDF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8" y="828427"/>
            <a:ext cx="5448547" cy="761778"/>
          </a:xfrm>
        </p:spPr>
        <p:txBody>
          <a:bodyPr anchor="b">
            <a:normAutofit/>
          </a:bodyPr>
          <a:lstStyle/>
          <a:p>
            <a:r>
              <a:rPr lang="fr-FR" sz="2400" dirty="0"/>
              <a:t>De très nombreux échanges pendant les Sprints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EF7605-50BE-DA90-91C9-A8406FC48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C576B5-2FA8-A413-3EAB-A2DA587FA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73ADE5-BA82-1B51-8376-C2D20292F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8" y="2697555"/>
            <a:ext cx="4838948" cy="3005409"/>
          </a:xfrm>
        </p:spPr>
        <p:txBody>
          <a:bodyPr>
            <a:noAutofit/>
          </a:bodyPr>
          <a:lstStyle/>
          <a:p>
            <a:r>
              <a:rPr lang="fr-FR" sz="1600" dirty="0"/>
              <a:t>Ateliers techniques</a:t>
            </a:r>
          </a:p>
          <a:p>
            <a:r>
              <a:rPr lang="fr-FR" sz="1600" dirty="0"/>
              <a:t>Daily</a:t>
            </a:r>
          </a:p>
          <a:p>
            <a:r>
              <a:rPr lang="fr-FR" sz="1600" dirty="0"/>
              <a:t>Sprint Planning</a:t>
            </a:r>
          </a:p>
          <a:p>
            <a:r>
              <a:rPr lang="fr-FR" sz="1600" dirty="0"/>
              <a:t>Préparation de Sprint </a:t>
            </a:r>
            <a:r>
              <a:rPr lang="fr-FR" sz="1600" dirty="0" err="1"/>
              <a:t>Review</a:t>
            </a:r>
            <a:endParaRPr lang="fr-FR" sz="1600" dirty="0"/>
          </a:p>
          <a:p>
            <a:r>
              <a:rPr lang="fr-FR" sz="1600" dirty="0"/>
              <a:t>Sprint Retro</a:t>
            </a:r>
          </a:p>
          <a:p>
            <a:r>
              <a:rPr lang="fr-FR" sz="1600" dirty="0"/>
              <a:t>PI Planning</a:t>
            </a:r>
          </a:p>
          <a:p>
            <a:r>
              <a:rPr lang="fr-FR" sz="1600" dirty="0"/>
              <a:t>Séances de </a:t>
            </a:r>
            <a:r>
              <a:rPr lang="fr-FR" sz="1600" dirty="0" err="1"/>
              <a:t>refinement</a:t>
            </a:r>
            <a:endParaRPr lang="fr-FR" sz="1600" dirty="0"/>
          </a:p>
          <a:p>
            <a:r>
              <a:rPr lang="fr-FR" sz="1600" dirty="0"/>
              <a:t>…</a:t>
            </a:r>
          </a:p>
          <a:p>
            <a:pPr marL="0" indent="0">
              <a:buNone/>
            </a:pPr>
            <a:endParaRPr lang="fr-FR" sz="1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80994B-9607-9980-2795-F87AB8C1BC98}"/>
              </a:ext>
            </a:extLst>
          </p:cNvPr>
          <p:cNvSpPr txBox="1"/>
          <p:nvPr/>
        </p:nvSpPr>
        <p:spPr>
          <a:xfrm>
            <a:off x="5250426" y="2513105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b="1" dirty="0"/>
              <a:t>Dans un tel contexte de réussite, </a:t>
            </a:r>
          </a:p>
          <a:p>
            <a:pPr marL="0" indent="0">
              <a:buNone/>
            </a:pPr>
            <a:r>
              <a:rPr lang="fr-FR" b="1" dirty="0"/>
              <a:t>D</a:t>
            </a:r>
            <a:r>
              <a:rPr lang="fr-FR" sz="1800" b="1" dirty="0"/>
              <a:t>ans un tel climat de confiance dans lequel chacun est satisfait des résultats produits, 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sz="1800" b="1" dirty="0"/>
              <a:t>On va comprendre pourquoi et comment des blancs sont laissés après l’intervention d’un membre de la </a:t>
            </a:r>
            <a:r>
              <a:rPr lang="fr-FR" sz="1800" b="1" dirty="0" err="1"/>
              <a:t>devteam</a:t>
            </a:r>
            <a:r>
              <a:rPr lang="fr-FR" sz="1800" b="1" dirty="0"/>
              <a:t>.</a:t>
            </a:r>
            <a:br>
              <a:rPr lang="fr-FR" sz="1800" b="1" dirty="0"/>
            </a:br>
            <a:br>
              <a:rPr lang="fr-FR" sz="1800" b="1" dirty="0"/>
            </a:br>
            <a:r>
              <a:rPr lang="fr-FR" sz="1800" b="1" dirty="0"/>
              <a:t>Pourquoi on ne parvient pas à se dire les choses qui fâchent ?</a:t>
            </a:r>
          </a:p>
          <a:p>
            <a:pPr marL="0" indent="0">
              <a:buNone/>
            </a:pPr>
            <a:endParaRPr lang="fr-FR" sz="18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EA1CBD-FBDE-AE47-ADF7-AC324ABE9DB0}"/>
              </a:ext>
            </a:extLst>
          </p:cNvPr>
          <p:cNvSpPr txBox="1"/>
          <p:nvPr/>
        </p:nvSpPr>
        <p:spPr>
          <a:xfrm>
            <a:off x="411478" y="5793548"/>
            <a:ext cx="10934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1800" b="1" dirty="0"/>
              <a:t>Pourquoi les sourires polis ?</a:t>
            </a:r>
          </a:p>
        </p:txBody>
      </p:sp>
    </p:spTree>
    <p:extLst>
      <p:ext uri="{BB962C8B-B14F-4D97-AF65-F5344CB8AC3E}">
        <p14:creationId xmlns:p14="http://schemas.microsoft.com/office/powerpoint/2010/main" val="3156254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47F5F-77AB-7665-D987-21FB76B3B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FE708C-F064-51A3-5720-F675EC863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741EC8-A470-3963-1F57-3D095EA3F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8" y="720462"/>
            <a:ext cx="5448547" cy="1087819"/>
          </a:xfrm>
        </p:spPr>
        <p:txBody>
          <a:bodyPr anchor="b">
            <a:normAutofit/>
          </a:bodyPr>
          <a:lstStyle/>
          <a:p>
            <a:r>
              <a:rPr lang="fr-FR" sz="2400" dirty="0"/>
              <a:t>On peut avancer rapidement des explications personnelles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0C1D7C-8F16-3E83-5011-AE5456238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AAF2C6-66D6-11F2-B0F9-54B9116F0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32646C-E2EB-F776-247E-06A0E4512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81" y="2046911"/>
            <a:ext cx="10138534" cy="4572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r-FR" sz="1800" b="1" dirty="0"/>
          </a:p>
          <a:p>
            <a:r>
              <a:rPr lang="fr-FR" sz="1800" dirty="0"/>
              <a:t>Manque de confiance en soi</a:t>
            </a:r>
          </a:p>
          <a:p>
            <a:r>
              <a:rPr lang="fr-FR" sz="1800" dirty="0"/>
              <a:t>Retenue due à l’éducation</a:t>
            </a:r>
          </a:p>
          <a:p>
            <a:r>
              <a:rPr lang="fr-FR" sz="1800" dirty="0"/>
              <a:t>Retenue due à la formation</a:t>
            </a:r>
          </a:p>
          <a:p>
            <a:r>
              <a:rPr lang="fr-FR" sz="1800" dirty="0"/>
              <a:t>Peur de blesser</a:t>
            </a:r>
          </a:p>
          <a:p>
            <a:r>
              <a:rPr lang="fr-FR" sz="1800" dirty="0"/>
              <a:t>Crainte d’être vu comme un grain de sable dans un rouage « impeccable »</a:t>
            </a:r>
          </a:p>
          <a:p>
            <a:r>
              <a:rPr lang="fr-FR" sz="1800" dirty="0"/>
              <a:t>Manque de légitimité  face à des gens qui font figure d’autorité (malgré eux) :</a:t>
            </a:r>
          </a:p>
          <a:p>
            <a:pPr lvl="1"/>
            <a:r>
              <a:rPr lang="fr-FR" sz="1400" dirty="0"/>
              <a:t>Les plus expérimentés</a:t>
            </a:r>
          </a:p>
          <a:p>
            <a:pPr lvl="1"/>
            <a:r>
              <a:rPr lang="fr-FR" sz="1400" dirty="0"/>
              <a:t>Les internes client</a:t>
            </a:r>
          </a:p>
          <a:p>
            <a:pPr lvl="1"/>
            <a:r>
              <a:rPr lang="fr-FR" sz="1400" dirty="0"/>
              <a:t>Ceux qui parlent le plus, le plus fort</a:t>
            </a:r>
          </a:p>
          <a:p>
            <a:pPr lvl="1"/>
            <a:r>
              <a:rPr lang="fr-FR" sz="1400" dirty="0"/>
              <a:t>Les plus anciens dans l’équipe</a:t>
            </a:r>
          </a:p>
          <a:p>
            <a:pPr lvl="1"/>
            <a:r>
              <a:rPr lang="fr-FR" sz="1400" dirty="0"/>
              <a:t>Ceux identifiés comme Lead tech</a:t>
            </a:r>
          </a:p>
          <a:p>
            <a:pPr lvl="1"/>
            <a:r>
              <a:rPr lang="fr-FR" sz="1400" dirty="0"/>
              <a:t>…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Mais les explications individuelles ne peuvent suffire à expliquer le phénomène, la problématique</a:t>
            </a:r>
          </a:p>
        </p:txBody>
      </p:sp>
    </p:spTree>
    <p:extLst>
      <p:ext uri="{BB962C8B-B14F-4D97-AF65-F5344CB8AC3E}">
        <p14:creationId xmlns:p14="http://schemas.microsoft.com/office/powerpoint/2010/main" val="2263866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DC7FF9-DD9B-F70C-12EA-A7A2602C4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E51EE53-EF28-BB01-43B6-6E6D07AC8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0B1E2FD-3CAB-9A2B-FA0E-5C0EA038A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859691"/>
            <a:ext cx="5448547" cy="619406"/>
          </a:xfrm>
        </p:spPr>
        <p:txBody>
          <a:bodyPr anchor="b">
            <a:normAutofit/>
          </a:bodyPr>
          <a:lstStyle/>
          <a:p>
            <a:r>
              <a:rPr lang="fr-FR" sz="2400" dirty="0"/>
              <a:t>Aller vers une explication plus systémique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CE86F4-5CB5-440C-2120-4FF2B97D8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970E9A-4510-2EF2-B1A5-96510885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640D48-453A-B1F0-8DB2-B8E5388F7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124685"/>
            <a:ext cx="10138534" cy="45724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800" b="1" dirty="0"/>
          </a:p>
          <a:p>
            <a:pPr marL="0" indent="0">
              <a:buNone/>
            </a:pPr>
            <a:r>
              <a:rPr lang="fr-FR" sz="1800" dirty="0"/>
              <a:t>Expliquer que ce qui est valorisé par un système de production performant, peut s’avérer complètement délétère pour la communication</a:t>
            </a:r>
            <a:br>
              <a:rPr lang="fr-FR" sz="1800" dirty="0"/>
            </a:br>
            <a:br>
              <a:rPr lang="fr-FR" sz="1800" dirty="0"/>
            </a:br>
            <a:r>
              <a:rPr lang="fr-FR" sz="1800" dirty="0"/>
              <a:t>En particulier quand cette communication est critique, qu’elle remet en cause.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On parle ici d’une </a:t>
            </a:r>
            <a:r>
              <a:rPr lang="fr-FR" sz="1800" dirty="0" err="1"/>
              <a:t>devteam</a:t>
            </a:r>
            <a:r>
              <a:rPr lang="fr-FR" sz="1800" dirty="0"/>
              <a:t> très performante sur la machine Agile</a:t>
            </a:r>
          </a:p>
          <a:p>
            <a:pPr marL="0" indent="0">
              <a:buNone/>
            </a:pPr>
            <a:r>
              <a:rPr lang="fr-FR" sz="1800" dirty="0"/>
              <a:t>On parle ici d’une </a:t>
            </a:r>
            <a:r>
              <a:rPr lang="fr-FR" sz="1800" dirty="0" err="1"/>
              <a:t>devteam</a:t>
            </a:r>
            <a:r>
              <a:rPr lang="fr-FR" sz="1800" dirty="0"/>
              <a:t> très performante dans l’usine </a:t>
            </a:r>
            <a:r>
              <a:rPr lang="fr-FR" sz="1800" dirty="0" err="1"/>
              <a:t>SAFe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Or, cette usine </a:t>
            </a:r>
            <a:r>
              <a:rPr lang="fr-FR" sz="1800" dirty="0" err="1"/>
              <a:t>SAFe</a:t>
            </a:r>
            <a:r>
              <a:rPr lang="fr-FR" sz="1800" dirty="0"/>
              <a:t> de machines Agile valorisent fortement un certain nombre de sujets (belles courbes de production, respect des artefacts, livraison continue, intervention, satisfaction du client, …)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De fait, ces valorisations particulières ont pour conséquences de freiner fortement la capacité de l’équipe à dire « stop, on a un souci, faut qu’on en parle et qu’on le règle ».</a:t>
            </a:r>
          </a:p>
        </p:txBody>
      </p:sp>
    </p:spTree>
    <p:extLst>
      <p:ext uri="{BB962C8B-B14F-4D97-AF65-F5344CB8AC3E}">
        <p14:creationId xmlns:p14="http://schemas.microsoft.com/office/powerpoint/2010/main" val="75050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C89E94-F3E9-EC1F-DDE9-05F316B20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D1FBDC-7F78-5808-07C8-ADF39A489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18E25D-2FA0-D336-87AF-702E70FA8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8" y="720462"/>
            <a:ext cx="5448547" cy="1087819"/>
          </a:xfrm>
        </p:spPr>
        <p:txBody>
          <a:bodyPr anchor="b">
            <a:normAutofit/>
          </a:bodyPr>
          <a:lstStyle/>
          <a:p>
            <a:r>
              <a:rPr lang="fr-FR" sz="2400" dirty="0"/>
              <a:t>Illustration de la notion de valorisation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DAFE19-61A1-6522-102F-8ACB3D593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485082-B8ED-08AE-9B3E-9848E9F09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7375FF-220E-0F03-BC8E-78414F4F1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124685"/>
            <a:ext cx="10138534" cy="45724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800" b="1" dirty="0"/>
          </a:p>
          <a:p>
            <a:r>
              <a:rPr lang="fr-FR" sz="1800" dirty="0"/>
              <a:t>Exemple des 2 automobilistes partis très en retard au même RDV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fr-FR" sz="1800" dirty="0"/>
              <a:t> La ponctualité sera valorisée, au détriment d’une conduite en toute sécurité pour tous</a:t>
            </a:r>
          </a:p>
          <a:p>
            <a:pPr>
              <a:buFont typeface="Symbol" panose="05050102010706020507" pitchFamily="18" charset="2"/>
              <a:buChar char="Þ"/>
            </a:pPr>
            <a:endParaRPr lang="fr-FR" sz="1800" dirty="0"/>
          </a:p>
          <a:p>
            <a:r>
              <a:rPr lang="fr-FR" sz="1800" dirty="0"/>
              <a:t>Exemple de la page de vocabulaire à apprendre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fr-FR" sz="1800" dirty="0"/>
              <a:t> La note à l’évaluation sera valorisée, au détriment de la capacité à réutiliser ce vocabulaire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La valorisation c’est ce qui est finalement mesuré.</a:t>
            </a:r>
            <a:br>
              <a:rPr lang="fr-FR" sz="1800" b="1" dirty="0"/>
            </a:br>
            <a:r>
              <a:rPr lang="fr-FR" sz="1800" b="1" dirty="0"/>
              <a:t>C’est ce pour quoi on est reconnu, félicité.</a:t>
            </a:r>
          </a:p>
        </p:txBody>
      </p:sp>
    </p:spTree>
    <p:extLst>
      <p:ext uri="{BB962C8B-B14F-4D97-AF65-F5344CB8AC3E}">
        <p14:creationId xmlns:p14="http://schemas.microsoft.com/office/powerpoint/2010/main" val="2485168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6A994F-4C89-F9BD-DAD0-B62DAF82B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AAA919-E152-10EB-705B-D10C1D9FD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95D1936-B07F-DC75-96FB-0786E6704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859690"/>
            <a:ext cx="8821011" cy="742967"/>
          </a:xfrm>
        </p:spPr>
        <p:txBody>
          <a:bodyPr anchor="b">
            <a:normAutofit fontScale="90000"/>
          </a:bodyPr>
          <a:lstStyle/>
          <a:p>
            <a:r>
              <a:rPr lang="fr-FR" sz="2400" dirty="0"/>
              <a:t>Partons en voyage et voyons les impacts incroyables des valorisations de systèmes performants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65706F-41E6-E487-80C7-3B8B08AA8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AE2459-AA46-C4CE-EE98-642578D48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E48F23-CA54-5FAA-E621-FD028AEAB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124685"/>
            <a:ext cx="10138534" cy="45724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800" b="1" dirty="0"/>
          </a:p>
          <a:p>
            <a:pPr marL="0" indent="0">
              <a:buNone/>
            </a:pPr>
            <a:r>
              <a:rPr lang="fr-FR" sz="1800" dirty="0"/>
              <a:t>Le Titanic, c’est 1500 morts.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dirty="0"/>
              <a:t>Un bateau alerte le Titanic que la zone est dangereuse et qu’il faut stopper le bateau pendant la nuit. L’équipe de communication ne transmet pas l’alerte au commandant. Pourquoi ?</a:t>
            </a:r>
          </a:p>
          <a:p>
            <a:r>
              <a:rPr lang="fr-FR" sz="1800" dirty="0"/>
              <a:t>L’eau s’engouffre dans les salles machines mais le responsable de la salle des machines ne donne pas l’alerte au commandant. Pourquoi ?</a:t>
            </a:r>
          </a:p>
          <a:p>
            <a:r>
              <a:rPr lang="fr-FR" sz="1800" dirty="0"/>
              <a:t>Le sauvetage s’organise, mais 2 heures durant, les canots de sauvetage s’éloignent à moitié vides. Pourquoi ?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Nous allons voir que dans ces 3 cas, la valorisation imposée par des systèmes performants à empêcher le sauvetage de 1500 personnes.</a:t>
            </a:r>
          </a:p>
        </p:txBody>
      </p:sp>
    </p:spTree>
    <p:extLst>
      <p:ext uri="{BB962C8B-B14F-4D97-AF65-F5344CB8AC3E}">
        <p14:creationId xmlns:p14="http://schemas.microsoft.com/office/powerpoint/2010/main" val="1653015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613F63-CB43-8CB5-26AB-21D4FBE9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9EF401-10CF-938E-0D74-1E3A14385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6613F1-CC27-24EA-0F93-C013FDA3C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859690"/>
            <a:ext cx="5753347" cy="900283"/>
          </a:xfrm>
        </p:spPr>
        <p:txBody>
          <a:bodyPr anchor="b">
            <a:normAutofit/>
          </a:bodyPr>
          <a:lstStyle/>
          <a:p>
            <a:r>
              <a:rPr lang="fr-FR" sz="2400" dirty="0"/>
              <a:t>Revenons sur Terre, et voyons comment travailler le sujet avec la </a:t>
            </a:r>
            <a:r>
              <a:rPr lang="fr-FR" sz="2400" dirty="0" err="1"/>
              <a:t>devteam</a:t>
            </a:r>
            <a:endParaRPr lang="fr-FR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B89A53-6624-12C9-0DA2-98BB64B3B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57154E-4BB9-06E3-7E7D-04F83CE31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81997C-A8A7-C708-9E79-11AECB026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124685"/>
            <a:ext cx="10138534" cy="45724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800" b="1" dirty="0"/>
          </a:p>
          <a:p>
            <a:r>
              <a:rPr lang="fr-FR" sz="1800" dirty="0"/>
              <a:t>Analyse des impacts sur le produit</a:t>
            </a:r>
          </a:p>
          <a:p>
            <a:r>
              <a:rPr lang="fr-FR" sz="1800" dirty="0"/>
              <a:t>Analyse des impacts sur l’équipe </a:t>
            </a:r>
          </a:p>
          <a:p>
            <a:r>
              <a:rPr lang="fr-FR" sz="1800" dirty="0"/>
              <a:t>Revoir les verbatims de chacun et se rendre compte que la conscience de la problématique est partagée</a:t>
            </a:r>
          </a:p>
          <a:p>
            <a:r>
              <a:rPr lang="fr-FR" sz="1800" dirty="0"/>
              <a:t>Ateliers autour des réticences individuelles</a:t>
            </a:r>
          </a:p>
          <a:p>
            <a:r>
              <a:rPr lang="fr-FR" sz="1800" dirty="0"/>
              <a:t>Ateliers sur l’attention qu’il faut porter à chacun pour observer les communications non verbales</a:t>
            </a:r>
          </a:p>
          <a:p>
            <a:r>
              <a:rPr lang="fr-FR" sz="1800" dirty="0"/>
              <a:t>Etudier des postures, des moments appropriés, des mots-clés, des tons pour aborder avec l’autre les sujets qui fâchent, qui ne vont pas bien</a:t>
            </a:r>
          </a:p>
          <a:p>
            <a:r>
              <a:rPr lang="fr-FR" sz="1800" dirty="0"/>
              <a:t>Etude d’un texte philosophique pour penser un peu plus loin la problématique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b="1" dirty="0"/>
              <a:t>Nécessité forte d’engager ensemble la réflexion et de trouver nos propres clés pour avancer.</a:t>
            </a:r>
          </a:p>
        </p:txBody>
      </p:sp>
    </p:spTree>
    <p:extLst>
      <p:ext uri="{BB962C8B-B14F-4D97-AF65-F5344CB8AC3E}">
        <p14:creationId xmlns:p14="http://schemas.microsoft.com/office/powerpoint/2010/main" val="42363918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6c818a6-e1a0-4a6e-a969-20d857c5dc62}" enabled="1" method="Standard" siteId="{90c7a20a-f34b-40bf-bc48-b9253b6f5d2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1516</Words>
  <Application>Microsoft Office PowerPoint</Application>
  <PresentationFormat>Grand écran</PresentationFormat>
  <Paragraphs>172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Helvetica 75 Bold</vt:lpstr>
      <vt:lpstr>Symbol</vt:lpstr>
      <vt:lpstr>Thème Office</vt:lpstr>
      <vt:lpstr>Le management des sourires polis</vt:lpstr>
      <vt:lpstr>Intervenants</vt:lpstr>
      <vt:lpstr>Description d’une équipe Agile, très à l’aise et performante dans son Train SAFe</vt:lpstr>
      <vt:lpstr>De très nombreux échanges pendant les Sprints</vt:lpstr>
      <vt:lpstr>On peut avancer rapidement des explications personnelles</vt:lpstr>
      <vt:lpstr>Aller vers une explication plus systémique </vt:lpstr>
      <vt:lpstr>Illustration de la notion de valorisation</vt:lpstr>
      <vt:lpstr>Partons en voyage et voyons les impacts incroyables des valorisations de systèmes performants </vt:lpstr>
      <vt:lpstr>Revenons sur Terre, et voyons comment travailler le sujet avec la devteam</vt:lpstr>
      <vt:lpstr>Conclusion de la démonstration</vt:lpstr>
      <vt:lpstr>II - Que signifie « jouer un vrai rôle » dans une équipe agile ?</vt:lpstr>
      <vt:lpstr>Des équipes compétentes peuvent devenir expertes dans l'art de ne pas se dire les choses.</vt:lpstr>
      <vt:lpstr>Une équipe ne se réduit pas à un mécanisme.</vt:lpstr>
      <vt:lpstr>Quelques références pour penser les rôles…</vt:lpstr>
      <vt:lpstr>Le problème n'est pas nécessairement d'oser parler</vt:lpstr>
      <vt:lpstr>Parler vrai n'est pas dire tout ce que je pense.</vt:lpstr>
      <vt:lpstr>Habiter pleinement son rôle et trouver une parole juste : cela s’apprend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Nelly MARGOTTON</dc:creator>
  <cp:lastModifiedBy>MSELLEK Noam 1 Ext DTOF/PFC</cp:lastModifiedBy>
  <cp:revision>1</cp:revision>
  <dcterms:created xsi:type="dcterms:W3CDTF">2026-06-11T11:46:40Z</dcterms:created>
  <dcterms:modified xsi:type="dcterms:W3CDTF">2026-06-12T13:18:30Z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Thème Office:8</vt:lpwstr>
  </property>
  <property fmtid="{D5CDD505-2E9C-101B-9397-08002B2CF9AE}" pid="3" name="ClassificationContentMarkingFooterText">
    <vt:lpwstr>Orange Restricted</vt:lpwstr>
  </property>
</Properties>
</file>